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1" r:id="rId2"/>
    <p:sldId id="283" r:id="rId3"/>
    <p:sldId id="264" r:id="rId4"/>
    <p:sldId id="284" r:id="rId5"/>
    <p:sldId id="270" r:id="rId6"/>
    <p:sldId id="286" r:id="rId7"/>
    <p:sldId id="267" r:id="rId8"/>
    <p:sldId id="260" r:id="rId9"/>
    <p:sldId id="28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54A46-9E3E-804F-B58F-BE679100E8B6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45E12-C25E-044D-81D7-F881439EF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7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u5xpDv26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palexandre.chez-alice.fr/jeuanglogagne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8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langue la plus parlée en Europe : 120 millions de personnes!</a:t>
            </a:r>
          </a:p>
          <a:p>
            <a:endParaRPr lang="fr-FR" dirty="0"/>
          </a:p>
          <a:p>
            <a:r>
              <a:rPr lang="fr-FR" dirty="0"/>
              <a:t>La 2ème langue la plus demandée sur le marché du travail après l’anglais: il y a beaucoup d’échanges commerciaux entre la France et l’Allemagne.</a:t>
            </a:r>
          </a:p>
          <a:p>
            <a:endParaRPr lang="fr-FR" dirty="0"/>
          </a:p>
          <a:p>
            <a:r>
              <a:rPr lang="fr-FR" dirty="0"/>
              <a:t>La seconde langue la plus utilisée dans les publications scientifiques.</a:t>
            </a:r>
          </a:p>
          <a:p>
            <a:endParaRPr lang="fr-FR" dirty="0"/>
          </a:p>
          <a:p>
            <a:r>
              <a:rPr lang="fr-FR" dirty="0"/>
              <a:t>Une langue très demandée dans l’hôtellerie, la restauration et le tourisme: beaucoup d’Allemands et d’Autrichiens adorent la France!!</a:t>
            </a:r>
          </a:p>
          <a:p>
            <a:endParaRPr lang="fr-FR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https://www.youtube.com/watch?v=lAu5xpDv260</a:t>
            </a:r>
            <a:r>
              <a:rPr lang="fr-FR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3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lnSpc>
                <a:spcPct val="150000"/>
              </a:lnSpc>
              <a:buNone/>
            </a:pPr>
            <a:endParaRPr lang="fr-FR" sz="1200" dirty="0"/>
          </a:p>
          <a:p>
            <a:pPr marL="68580" indent="0">
              <a:lnSpc>
                <a:spcPct val="150000"/>
              </a:lnSpc>
              <a:buNone/>
            </a:pPr>
            <a:r>
              <a:rPr lang="fr-FR" sz="1200" dirty="0"/>
              <a:t>Une langue </a:t>
            </a:r>
            <a:r>
              <a:rPr lang="fr-FR" sz="1200" b="1" dirty="0"/>
              <a:t>lego</a:t>
            </a:r>
            <a:r>
              <a:rPr lang="fr-FR" sz="1200" dirty="0"/>
              <a:t> qui fabrique des mots en les juxtaposant: </a:t>
            </a:r>
            <a:r>
              <a:rPr lang="fr-FR" sz="1200" i="1" dirty="0" err="1"/>
              <a:t>Mineralwasserflasche</a:t>
            </a:r>
            <a:r>
              <a:rPr lang="fr-FR" sz="1200" i="1" dirty="0"/>
              <a:t>, </a:t>
            </a:r>
            <a:r>
              <a:rPr lang="fr-FR" sz="1200" i="1" dirty="0" err="1"/>
              <a:t>Handballspieler</a:t>
            </a:r>
            <a:r>
              <a:rPr lang="fr-FR" sz="1200" i="1" dirty="0"/>
              <a:t>, </a:t>
            </a:r>
            <a:r>
              <a:rPr lang="fr-FR" sz="1200" i="1" dirty="0" err="1"/>
              <a:t>Nationalfußballmannschaft</a:t>
            </a:r>
            <a:endParaRPr lang="fr-FR" sz="1200" dirty="0"/>
          </a:p>
          <a:p>
            <a:pPr marL="68580" indent="0">
              <a:lnSpc>
                <a:spcPct val="150000"/>
              </a:lnSpc>
              <a:buNone/>
            </a:pPr>
            <a:r>
              <a:rPr lang="fr-FR" sz="1200" dirty="0">
                <a:latin typeface="Apple Chancery"/>
                <a:cs typeface="Apple Chancery"/>
              </a:rPr>
              <a:t>Attention : lire de droite à gauche!</a:t>
            </a:r>
          </a:p>
          <a:p>
            <a:pPr marL="68580" indent="0">
              <a:lnSpc>
                <a:spcPct val="150000"/>
              </a:lnSpc>
              <a:buNone/>
            </a:pPr>
            <a:endParaRPr lang="fr-FR" sz="1200" dirty="0"/>
          </a:p>
          <a:p>
            <a:pPr marL="68580" indent="0">
              <a:lnSpc>
                <a:spcPct val="150000"/>
              </a:lnSpc>
              <a:buNone/>
            </a:pPr>
            <a:r>
              <a:rPr lang="fr-FR" sz="1200" dirty="0"/>
              <a:t>Une langue </a:t>
            </a:r>
            <a:r>
              <a:rPr lang="fr-FR" sz="1200" b="1" dirty="0"/>
              <a:t>élastique</a:t>
            </a:r>
            <a:r>
              <a:rPr lang="fr-FR" sz="1200" dirty="0"/>
              <a:t> qui emprunte beaucoup  au français et à l’anglais: </a:t>
            </a:r>
            <a:r>
              <a:rPr lang="fr-FR" sz="1100" i="1" dirty="0"/>
              <a:t>Appartement, Bus, </a:t>
            </a:r>
            <a:r>
              <a:rPr lang="fr-FR" sz="1100" i="1" dirty="0" err="1"/>
              <a:t>Hotel</a:t>
            </a:r>
            <a:r>
              <a:rPr lang="fr-FR" sz="1100" i="1" dirty="0"/>
              <a:t>, </a:t>
            </a:r>
            <a:r>
              <a:rPr lang="fr-FR" sz="1100" i="1" dirty="0" err="1"/>
              <a:t>Kaffee</a:t>
            </a:r>
            <a:r>
              <a:rPr lang="fr-FR" sz="1100" i="1" dirty="0"/>
              <a:t>, Sofa, </a:t>
            </a:r>
            <a:r>
              <a:rPr lang="fr-FR" sz="1100" i="1" dirty="0" err="1"/>
              <a:t>Tomaten</a:t>
            </a:r>
            <a:r>
              <a:rPr lang="fr-FR" sz="1100" i="1" dirty="0"/>
              <a:t>, Butter, </a:t>
            </a:r>
            <a:r>
              <a:rPr lang="fr-FR" sz="1100" i="1" dirty="0" err="1"/>
              <a:t>gut</a:t>
            </a:r>
            <a:r>
              <a:rPr lang="fr-FR" sz="1100" i="1" dirty="0"/>
              <a:t>, </a:t>
            </a:r>
            <a:r>
              <a:rPr lang="fr-FR" sz="1100" i="1" dirty="0" err="1"/>
              <a:t>Haus</a:t>
            </a:r>
            <a:r>
              <a:rPr lang="fr-FR" sz="1100" i="1" dirty="0"/>
              <a:t>, </a:t>
            </a:r>
            <a:r>
              <a:rPr lang="fr-FR" sz="1100" i="1" dirty="0" err="1"/>
              <a:t>Maus</a:t>
            </a:r>
            <a:r>
              <a:rPr lang="fr-FR" sz="1100" i="1" dirty="0"/>
              <a:t>, Mann, </a:t>
            </a:r>
            <a:r>
              <a:rPr lang="fr-FR" sz="1100" i="1" dirty="0" err="1"/>
              <a:t>Haar</a:t>
            </a:r>
            <a:r>
              <a:rPr lang="fr-FR" sz="1100" i="1" dirty="0"/>
              <a:t>, </a:t>
            </a:r>
            <a:r>
              <a:rPr lang="fr-FR" sz="1100" i="1" dirty="0" err="1"/>
              <a:t>Milch</a:t>
            </a:r>
            <a:r>
              <a:rPr lang="fr-FR" sz="1100" i="1" dirty="0"/>
              <a:t>, </a:t>
            </a:r>
            <a:r>
              <a:rPr lang="fr-FR" sz="1100" i="1" dirty="0" err="1"/>
              <a:t>Sonntag</a:t>
            </a:r>
            <a:r>
              <a:rPr lang="fr-FR" sz="1100" i="1" dirty="0"/>
              <a:t> </a:t>
            </a:r>
            <a:r>
              <a:rPr lang="is-IS" sz="1100" i="1" dirty="0"/>
              <a:t>….</a:t>
            </a:r>
          </a:p>
          <a:p>
            <a:pPr marL="68580" indent="0">
              <a:lnSpc>
                <a:spcPct val="150000"/>
              </a:lnSpc>
              <a:buNone/>
            </a:pPr>
            <a:endParaRPr lang="is-IS" sz="1100" i="1" dirty="0"/>
          </a:p>
          <a:p>
            <a:pPr marL="6858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fr-FR" sz="1200" dirty="0">
                <a:hlinkClick r:id="rId3"/>
              </a:rPr>
              <a:t>http://jpalexandre.chez-alice.fr/jeuanglogagne.htm</a:t>
            </a:r>
            <a:endParaRPr lang="fr-FR" sz="1200" dirty="0"/>
          </a:p>
          <a:p>
            <a:pPr marL="68580" indent="0">
              <a:lnSpc>
                <a:spcPct val="150000"/>
              </a:lnSpc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17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2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33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2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4BF4B-5624-864C-A0DC-CE80039C73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1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palexandre.chez-alice.fr/jeuangloexpli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efleur.fr/dossierjeux/allemagne/all/puzall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pOoNr1kq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PkfKZLAaL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uPORGhKjCw" TargetMode="External"/><Relationship Id="rId2" Type="http://schemas.openxmlformats.org/officeDocument/2006/relationships/hyperlink" Target="https://youtu.be/t6Z2hlwWk4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uPORGhKjCw&amp;list=PLmZlUWvH22PeYbyFs23k_7A5IVeLV_Wpd&amp;index=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1rJtlGHV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hyperlink" Target="https://youtu.be/IvGBZaprpW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XtrUG3lZpw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484" y="199857"/>
            <a:ext cx="8596668" cy="15620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68580" algn="ctr"/>
            <a:r>
              <a:rPr lang="fr-FR" b="1" dirty="0">
                <a:solidFill>
                  <a:schemeClr val="tx1"/>
                </a:solidFill>
                <a:latin typeface="Candara" panose="020E0502030303020204" pitchFamily="34" charset="0"/>
              </a:rPr>
              <a:t>RENTRÉE 2020  une deuxième langue à choisir </a:t>
            </a:r>
            <a:br>
              <a:rPr lang="fr-FR" b="1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br>
              <a:rPr lang="fr-FR" b="1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Candara" panose="020E0502030303020204" pitchFamily="34" charset="0"/>
              </a:rPr>
              <a:t>Pourquoi pas l’allemand? </a:t>
            </a:r>
            <a:br>
              <a:rPr lang="fr-FR" sz="2800" dirty="0"/>
            </a:br>
            <a:br>
              <a:rPr lang="fr-FR" sz="2800" dirty="0"/>
            </a:b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10124" y="2015574"/>
            <a:ext cx="8720254" cy="42794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8580" indent="0">
              <a:buNone/>
            </a:pPr>
            <a:endParaRPr lang="fr-FR" sz="2400" b="1" dirty="0"/>
          </a:p>
          <a:p>
            <a:pPr marL="68580" indent="0">
              <a:buNone/>
            </a:pPr>
            <a:r>
              <a:rPr lang="fr-FR" sz="2400" dirty="0" err="1">
                <a:latin typeface="Candara" panose="020E0502030303020204" pitchFamily="34" charset="0"/>
              </a:rPr>
              <a:t>Ja</a:t>
            </a:r>
            <a:r>
              <a:rPr lang="fr-FR" sz="2400" dirty="0">
                <a:latin typeface="Candara" panose="020E0502030303020204" pitchFamily="34" charset="0"/>
              </a:rPr>
              <a:t>, </a:t>
            </a:r>
            <a:r>
              <a:rPr lang="fr-FR" sz="2400" dirty="0" err="1">
                <a:latin typeface="Candara" panose="020E0502030303020204" pitchFamily="34" charset="0"/>
              </a:rPr>
              <a:t>vielleicht</a:t>
            </a:r>
            <a:r>
              <a:rPr lang="fr-FR" sz="2400" dirty="0">
                <a:latin typeface="Candara" panose="020E0502030303020204" pitchFamily="34" charset="0"/>
              </a:rPr>
              <a:t>  … oui, peut-être</a:t>
            </a:r>
            <a:r>
              <a:rPr lang="is-IS" sz="2400" dirty="0">
                <a:latin typeface="Candara" panose="020E0502030303020204" pitchFamily="34" charset="0"/>
              </a:rPr>
              <a:t>…..</a:t>
            </a:r>
            <a:endParaRPr lang="fr-FR" sz="2400" dirty="0">
              <a:latin typeface="Candara" panose="020E0502030303020204" pitchFamily="34" charset="0"/>
            </a:endParaRPr>
          </a:p>
          <a:p>
            <a:pPr marL="6858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68580" indent="0">
              <a:buNone/>
            </a:pPr>
            <a:r>
              <a:rPr lang="fr-FR" sz="2400" dirty="0" err="1">
                <a:latin typeface="Candara" panose="020E0502030303020204" pitchFamily="34" charset="0"/>
              </a:rPr>
              <a:t>Nein</a:t>
            </a:r>
            <a:r>
              <a:rPr lang="fr-FR" sz="2400" dirty="0">
                <a:latin typeface="Candara" panose="020E0502030303020204" pitchFamily="34" charset="0"/>
              </a:rPr>
              <a:t>, </a:t>
            </a:r>
            <a:r>
              <a:rPr lang="fr-FR" sz="2400" dirty="0" err="1">
                <a:latin typeface="Candara" panose="020E0502030303020204" pitchFamily="34" charset="0"/>
              </a:rPr>
              <a:t>danke</a:t>
            </a:r>
            <a:r>
              <a:rPr lang="fr-FR" sz="2400" dirty="0">
                <a:latin typeface="Candara" panose="020E0502030303020204" pitchFamily="34" charset="0"/>
              </a:rPr>
              <a:t> … Non, merci</a:t>
            </a:r>
          </a:p>
          <a:p>
            <a:pPr marL="68580" indent="0">
              <a:buNone/>
            </a:pPr>
            <a:endParaRPr lang="fr-FR" sz="2400" dirty="0">
              <a:latin typeface="Candara" panose="020E0502030303020204" pitchFamily="34" charset="0"/>
            </a:endParaRPr>
          </a:p>
          <a:p>
            <a:pPr marL="68580" indent="0">
              <a:buNone/>
            </a:pPr>
            <a:r>
              <a:rPr lang="fr-FR" sz="2400" dirty="0" err="1">
                <a:latin typeface="Candara" panose="020E0502030303020204" pitchFamily="34" charset="0"/>
              </a:rPr>
              <a:t>Ja</a:t>
            </a:r>
            <a:r>
              <a:rPr lang="fr-FR" sz="2400" dirty="0">
                <a:latin typeface="Candara" panose="020E0502030303020204" pitchFamily="34" charset="0"/>
              </a:rPr>
              <a:t>, cool …. Oui, cool</a:t>
            </a:r>
          </a:p>
          <a:p>
            <a:endParaRPr lang="fr-FR" dirty="0"/>
          </a:p>
          <a:p>
            <a:pPr lvl="5"/>
            <a:endParaRPr lang="fr-FR" sz="2400" dirty="0"/>
          </a:p>
          <a:p>
            <a:pPr lvl="5"/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63" y="2185549"/>
            <a:ext cx="858677" cy="7345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09" y="4255670"/>
            <a:ext cx="671931" cy="6719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69" y="3206096"/>
            <a:ext cx="763572" cy="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7492" y="609600"/>
            <a:ext cx="5719258" cy="6948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L’allemand c’est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4349" y="1583473"/>
            <a:ext cx="6192812" cy="4718539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La langue la plus parlée en Europe : 120 millions de personnes!, soit un Européen sur 5.</a:t>
            </a:r>
          </a:p>
          <a:p>
            <a:endParaRPr lang="fr-FR" sz="2400" dirty="0">
              <a:latin typeface="Candara" panose="020E0502030303020204" pitchFamily="34" charset="0"/>
            </a:endParaRPr>
          </a:p>
          <a:p>
            <a:r>
              <a:rPr lang="fr-FR" sz="2400" dirty="0">
                <a:latin typeface="Candara" panose="020E0502030303020204" pitchFamily="34" charset="0"/>
              </a:rPr>
              <a:t>La 2</a:t>
            </a:r>
            <a:r>
              <a:rPr lang="fr-FR" sz="2400" baseline="30000" dirty="0">
                <a:latin typeface="Candara" panose="020E0502030303020204" pitchFamily="34" charset="0"/>
              </a:rPr>
              <a:t>ème</a:t>
            </a:r>
            <a:r>
              <a:rPr lang="fr-FR" sz="2400" dirty="0">
                <a:latin typeface="Candara" panose="020E0502030303020204" pitchFamily="34" charset="0"/>
              </a:rPr>
              <a:t> langue sur le marché du travail après l’anglais: il y a beaucoup d’échanges commerciaux entre la France et l’Allemagne.</a:t>
            </a:r>
          </a:p>
          <a:p>
            <a:endParaRPr lang="fr-FR" sz="2400" dirty="0">
              <a:latin typeface="Candara" panose="020E0502030303020204" pitchFamily="34" charset="0"/>
            </a:endParaRPr>
          </a:p>
          <a:p>
            <a:r>
              <a:rPr lang="fr-FR" sz="2400" dirty="0">
                <a:latin typeface="Candara" panose="020E0502030303020204" pitchFamily="34" charset="0"/>
              </a:rPr>
              <a:t>La seconde langue la plus utilisée dans les publications scientifiques.</a:t>
            </a:r>
          </a:p>
          <a:p>
            <a:endParaRPr lang="fr-FR" sz="2400" dirty="0">
              <a:latin typeface="Candara" panose="020E0502030303020204" pitchFamily="34" charset="0"/>
            </a:endParaRPr>
          </a:p>
          <a:p>
            <a:r>
              <a:rPr lang="fr-FR" sz="2400" dirty="0">
                <a:latin typeface="Candara" panose="020E0502030303020204" pitchFamily="34" charset="0"/>
              </a:rPr>
              <a:t>Une langue très demandée dans l’hôtellerie, la restauration et le tourisme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B6BF0D-1959-DA4A-9766-FF7B919AC08F}"/>
              </a:ext>
            </a:extLst>
          </p:cNvPr>
          <p:cNvSpPr txBox="1"/>
          <p:nvPr/>
        </p:nvSpPr>
        <p:spPr>
          <a:xfrm>
            <a:off x="11563815" y="11151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6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6896" y="516478"/>
            <a:ext cx="7547055" cy="602902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L’allemand c’est pas si sorcier!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38" y="1457325"/>
            <a:ext cx="10144125" cy="4752474"/>
          </a:xfrm>
        </p:spPr>
        <p:txBody>
          <a:bodyPr>
            <a:normAutofit fontScale="62500" lnSpcReduction="20000"/>
          </a:bodyPr>
          <a:lstStyle/>
          <a:p>
            <a:pPr marL="525780" indent="-457200">
              <a:lnSpc>
                <a:spcPct val="150000"/>
              </a:lnSpc>
            </a:pPr>
            <a:r>
              <a:rPr lang="fr-FR" sz="3100" dirty="0">
                <a:latin typeface="Candara" panose="020E0502030303020204" pitchFamily="34" charset="0"/>
              </a:rPr>
              <a:t>Une langue </a:t>
            </a:r>
            <a:r>
              <a:rPr lang="fr-FR" sz="3100" b="1" dirty="0">
                <a:latin typeface="Candara" panose="020E0502030303020204" pitchFamily="34" charset="0"/>
              </a:rPr>
              <a:t>lego</a:t>
            </a:r>
            <a:r>
              <a:rPr lang="fr-FR" sz="3100" dirty="0">
                <a:latin typeface="Candara" panose="020E0502030303020204" pitchFamily="34" charset="0"/>
              </a:rPr>
              <a:t> qui fabrique des mots en les juxtaposant:</a:t>
            </a:r>
            <a:r>
              <a:rPr lang="fr-FR" sz="3100" i="1" dirty="0">
                <a:latin typeface="Candara" panose="020E0502030303020204" pitchFamily="34" charset="0"/>
              </a:rPr>
              <a:t> </a:t>
            </a:r>
            <a:r>
              <a:rPr lang="fr-FR" sz="3100" i="1" dirty="0" err="1">
                <a:latin typeface="Candara" panose="020E0502030303020204" pitchFamily="34" charset="0"/>
              </a:rPr>
              <a:t>Nationalfußballmannschaft</a:t>
            </a:r>
            <a:r>
              <a:rPr lang="fr-FR" sz="3100" i="1" dirty="0">
                <a:latin typeface="Candara" panose="020E0502030303020204" pitchFamily="34" charset="0"/>
              </a:rPr>
              <a:t>.</a:t>
            </a:r>
            <a:endParaRPr lang="fr-FR" sz="3100" dirty="0">
              <a:latin typeface="Candara" panose="020E0502030303020204" pitchFamily="34" charset="0"/>
            </a:endParaRPr>
          </a:p>
          <a:p>
            <a:pPr marL="68580" indent="0" algn="ctr">
              <a:lnSpc>
                <a:spcPct val="150000"/>
              </a:lnSpc>
              <a:buNone/>
            </a:pPr>
            <a:r>
              <a:rPr lang="fr-FR" sz="3100" dirty="0">
                <a:latin typeface="Candara" panose="020E0502030303020204" pitchFamily="34" charset="0"/>
                <a:cs typeface="Apple Chancery"/>
              </a:rPr>
              <a:t>Attention : traduire de droite à gauche!</a:t>
            </a:r>
            <a:endParaRPr lang="fr-FR" sz="3100" dirty="0">
              <a:latin typeface="Candara" panose="020E0502030303020204" pitchFamily="34" charset="0"/>
            </a:endParaRPr>
          </a:p>
          <a:p>
            <a:pPr marL="525780" indent="-457200">
              <a:lnSpc>
                <a:spcPct val="150000"/>
              </a:lnSpc>
            </a:pPr>
            <a:r>
              <a:rPr lang="fr-FR" sz="3100" dirty="0">
                <a:latin typeface="Candara" panose="020E0502030303020204" pitchFamily="34" charset="0"/>
              </a:rPr>
              <a:t>Une langue </a:t>
            </a:r>
            <a:r>
              <a:rPr lang="fr-FR" sz="3100" b="1" dirty="0">
                <a:latin typeface="Candara" panose="020E0502030303020204" pitchFamily="34" charset="0"/>
              </a:rPr>
              <a:t>élastique</a:t>
            </a:r>
            <a:r>
              <a:rPr lang="fr-FR" sz="3100" dirty="0">
                <a:latin typeface="Candara" panose="020E0502030303020204" pitchFamily="34" charset="0"/>
              </a:rPr>
              <a:t> qui emprunte beaucoup  au français et à l’anglais: </a:t>
            </a:r>
            <a:r>
              <a:rPr lang="fr-FR" sz="3100" i="1" dirty="0">
                <a:latin typeface="Candara" panose="020E0502030303020204" pitchFamily="34" charset="0"/>
              </a:rPr>
              <a:t>Bus, </a:t>
            </a:r>
            <a:r>
              <a:rPr lang="fr-FR" sz="3100" i="1" dirty="0" err="1">
                <a:latin typeface="Candara" panose="020E0502030303020204" pitchFamily="34" charset="0"/>
              </a:rPr>
              <a:t>Hotel</a:t>
            </a:r>
            <a:r>
              <a:rPr lang="fr-FR" sz="3100" i="1" dirty="0">
                <a:latin typeface="Candara" panose="020E0502030303020204" pitchFamily="34" charset="0"/>
              </a:rPr>
              <a:t>, </a:t>
            </a:r>
            <a:r>
              <a:rPr lang="fr-FR" sz="3100" i="1" dirty="0" err="1">
                <a:latin typeface="Candara" panose="020E0502030303020204" pitchFamily="34" charset="0"/>
              </a:rPr>
              <a:t>Tomaten</a:t>
            </a:r>
            <a:r>
              <a:rPr lang="fr-FR" sz="3100" i="1" dirty="0">
                <a:latin typeface="Candara" panose="020E0502030303020204" pitchFamily="34" charset="0"/>
              </a:rPr>
              <a:t>, Butter, </a:t>
            </a:r>
            <a:r>
              <a:rPr lang="fr-FR" sz="3100" i="1" dirty="0" err="1">
                <a:latin typeface="Candara" panose="020E0502030303020204" pitchFamily="34" charset="0"/>
              </a:rPr>
              <a:t>gut</a:t>
            </a:r>
            <a:r>
              <a:rPr lang="fr-FR" sz="3100" i="1" dirty="0">
                <a:latin typeface="Candara" panose="020E0502030303020204" pitchFamily="34" charset="0"/>
              </a:rPr>
              <a:t>, </a:t>
            </a:r>
            <a:r>
              <a:rPr lang="fr-FR" sz="3100" i="1" dirty="0" err="1">
                <a:latin typeface="Candara" panose="020E0502030303020204" pitchFamily="34" charset="0"/>
              </a:rPr>
              <a:t>Haus</a:t>
            </a:r>
            <a:r>
              <a:rPr lang="fr-FR" sz="3100" i="1" dirty="0">
                <a:latin typeface="Candara" panose="020E0502030303020204" pitchFamily="34" charset="0"/>
              </a:rPr>
              <a:t>, Mann, </a:t>
            </a:r>
            <a:r>
              <a:rPr lang="fr-FR" sz="3100" i="1" dirty="0" err="1">
                <a:latin typeface="Candara" panose="020E0502030303020204" pitchFamily="34" charset="0"/>
              </a:rPr>
              <a:t>Haar</a:t>
            </a:r>
            <a:r>
              <a:rPr lang="fr-FR" sz="3100" i="1" dirty="0">
                <a:latin typeface="Candara" panose="020E0502030303020204" pitchFamily="34" charset="0"/>
              </a:rPr>
              <a:t>, </a:t>
            </a:r>
            <a:r>
              <a:rPr lang="fr-FR" sz="3100" i="1" dirty="0" err="1">
                <a:latin typeface="Candara" panose="020E0502030303020204" pitchFamily="34" charset="0"/>
              </a:rPr>
              <a:t>Milch</a:t>
            </a:r>
            <a:r>
              <a:rPr lang="is-IS" sz="3100" i="1" dirty="0">
                <a:latin typeface="Candara" panose="020E0502030303020204" pitchFamily="34" charset="0"/>
              </a:rPr>
              <a:t>.</a:t>
            </a:r>
          </a:p>
          <a:p>
            <a:pPr marL="68580" indent="0">
              <a:lnSpc>
                <a:spcPct val="150000"/>
              </a:lnSpc>
              <a:buNone/>
            </a:pPr>
            <a:endParaRPr lang="is-IS" sz="3100" i="1" dirty="0">
              <a:latin typeface="Candara" panose="020E0502030303020204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r>
              <a:rPr lang="is-IS" sz="3100" i="1">
                <a:latin typeface="Candara" panose="020E0502030303020204" pitchFamily="34" charset="0"/>
              </a:rPr>
              <a:t>Essaie le </a:t>
            </a:r>
            <a:r>
              <a:rPr lang="is-IS" sz="3100" i="1" dirty="0">
                <a:latin typeface="Candara" panose="020E0502030303020204" pitchFamily="34" charset="0"/>
              </a:rPr>
              <a:t>jeu: trop facile!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fr-FR" sz="3100" dirty="0">
                <a:latin typeface="Candara" panose="020E0502030303020204" pitchFamily="34" charset="0"/>
                <a:hlinkClick r:id="rId3"/>
              </a:rPr>
              <a:t>http://jpalexandre.chez-alice.fr/jeuangloexplix.htm</a:t>
            </a:r>
            <a:endParaRPr lang="fr-FR" sz="3100" dirty="0">
              <a:latin typeface="Candara" panose="020E0502030303020204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endParaRPr lang="fr-FR" sz="3100" dirty="0">
              <a:latin typeface="Candara" panose="020E0502030303020204" pitchFamily="34" charset="0"/>
            </a:endParaRPr>
          </a:p>
          <a:p>
            <a:pPr marL="525780" indent="-457200">
              <a:lnSpc>
                <a:spcPct val="150000"/>
              </a:lnSpc>
            </a:pPr>
            <a:r>
              <a:rPr lang="fr-FR" sz="3100" dirty="0">
                <a:latin typeface="Candara" panose="020E0502030303020204" pitchFamily="34" charset="0"/>
              </a:rPr>
              <a:t>Des règles </a:t>
            </a:r>
            <a:r>
              <a:rPr lang="fr-FR" sz="3100" b="1" dirty="0">
                <a:latin typeface="Candara" panose="020E0502030303020204" pitchFamily="34" charset="0"/>
              </a:rPr>
              <a:t>logiques</a:t>
            </a:r>
            <a:r>
              <a:rPr lang="fr-FR" sz="3100" dirty="0">
                <a:latin typeface="Candara" panose="020E0502030303020204" pitchFamily="34" charset="0"/>
              </a:rPr>
              <a:t> à apprendre </a:t>
            </a:r>
            <a:r>
              <a:rPr lang="fr-FR" sz="3100" dirty="0">
                <a:latin typeface="Candara" panose="020E0502030303020204" pitchFamily="34" charset="0"/>
                <a:sym typeface="Wingdings" pitchFamily="2" charset="2"/>
              </a:rPr>
              <a:t></a:t>
            </a:r>
            <a:endParaRPr lang="fr-FR" sz="3100" dirty="0">
              <a:latin typeface="Candara" panose="020E0502030303020204" pitchFamily="34" charset="0"/>
            </a:endParaRPr>
          </a:p>
          <a:p>
            <a:pPr marL="68580" indent="0">
              <a:lnSpc>
                <a:spcPct val="150000"/>
              </a:lnSpc>
              <a:buNone/>
            </a:pPr>
            <a:endParaRPr lang="fr-FR" sz="1800" dirty="0"/>
          </a:p>
          <a:p>
            <a:pPr marL="68580" indent="0">
              <a:lnSpc>
                <a:spcPct val="150000"/>
              </a:lnSpc>
              <a:buNone/>
            </a:pPr>
            <a:endParaRPr lang="fr-FR" sz="1800" dirty="0"/>
          </a:p>
          <a:p>
            <a:pPr marL="68580" indent="0">
              <a:lnSpc>
                <a:spcPct val="150000"/>
              </a:lnSpc>
              <a:buNone/>
            </a:pP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41581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5563" y="413644"/>
            <a:ext cx="7399470" cy="15849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fr-FR" sz="3100" b="1" dirty="0"/>
            </a:br>
            <a:r>
              <a:rPr lang="fr-FR" sz="3100" b="1" dirty="0">
                <a:solidFill>
                  <a:schemeClr val="tx1"/>
                </a:solidFill>
              </a:rPr>
              <a:t>L’Allemagne est n</a:t>
            </a:r>
            <a:r>
              <a:rPr lang="fr-FR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otre voisine</a:t>
            </a:r>
            <a:br>
              <a:rPr lang="fr-FR" sz="3100" b="1" dirty="0"/>
            </a:br>
            <a:endParaRPr lang="fr-FR" sz="2200" dirty="0"/>
          </a:p>
        </p:txBody>
      </p:sp>
      <p:pic>
        <p:nvPicPr>
          <p:cNvPr id="4" name="Espace réservé du contenu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05264" y="1998604"/>
            <a:ext cx="4639565" cy="48593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8514" y="3429000"/>
            <a:ext cx="3119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Au cœur de l’Europe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8999" y="2292071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A l’est de la France</a:t>
            </a:r>
          </a:p>
        </p:txBody>
      </p:sp>
    </p:spTree>
    <p:extLst>
      <p:ext uri="{BB962C8B-B14F-4D97-AF65-F5344CB8AC3E}">
        <p14:creationId xmlns:p14="http://schemas.microsoft.com/office/powerpoint/2010/main" val="7633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76" y="455960"/>
            <a:ext cx="8221452" cy="8152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Candara" panose="020E0502030303020204" pitchFamily="34" charset="0"/>
                <a:ea typeface="Al Bayan" charset="-78"/>
                <a:cs typeface="Al Bayan" charset="-78"/>
              </a:rPr>
              <a:t>On connaît beaucoup de ses produits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Candara" panose="020E0502030303020204" pitchFamily="34" charset="0"/>
              </a:rPr>
              <a:t>Les voitures. Tu connais ce spot publicitaire? </a:t>
            </a:r>
            <a:r>
              <a:rPr lang="fr-FR" sz="2400" dirty="0">
                <a:latin typeface="Candara" panose="020E0502030303020204" pitchFamily="34" charset="0"/>
                <a:hlinkClick r:id="rId3"/>
              </a:rPr>
              <a:t>https://www.youtube.com/watch?v=PcpOoNr1kqI</a:t>
            </a:r>
            <a:endParaRPr lang="fr-FR" sz="2400" dirty="0">
              <a:latin typeface="Candara" panose="020E0502030303020204" pitchFamily="34" charset="0"/>
            </a:endParaRPr>
          </a:p>
          <a:p>
            <a:r>
              <a:rPr lang="fr-FR" sz="2400" dirty="0">
                <a:latin typeface="Candara" panose="020E0502030303020204" pitchFamily="34" charset="0"/>
              </a:rPr>
              <a:t>Les machines (Brandt, Miele)</a:t>
            </a:r>
          </a:p>
          <a:p>
            <a:r>
              <a:rPr lang="fr-FR" sz="2400" dirty="0">
                <a:latin typeface="Candara" panose="020E0502030303020204" pitchFamily="34" charset="0"/>
              </a:rPr>
              <a:t>Les produits de beauté (Nivea, Schwarzkopf…)</a:t>
            </a:r>
          </a:p>
          <a:p>
            <a:r>
              <a:rPr lang="fr-FR" sz="2400" dirty="0">
                <a:latin typeface="Candara" panose="020E0502030303020204" pitchFamily="34" charset="0"/>
              </a:rPr>
              <a:t>Les jouets (</a:t>
            </a:r>
            <a:r>
              <a:rPr lang="fr-FR" sz="2400" dirty="0" err="1">
                <a:latin typeface="Candara" panose="020E0502030303020204" pitchFamily="34" charset="0"/>
              </a:rPr>
              <a:t>Playmobil</a:t>
            </a:r>
            <a:r>
              <a:rPr lang="fr-FR" sz="2400" dirty="0">
                <a:latin typeface="Candara" panose="020E0502030303020204" pitchFamily="34" charset="0"/>
              </a:rPr>
              <a:t>, Lego)</a:t>
            </a:r>
          </a:p>
          <a:p>
            <a:r>
              <a:rPr lang="fr-FR" sz="2400" dirty="0">
                <a:latin typeface="Candara" panose="020E0502030303020204" pitchFamily="34" charset="0"/>
              </a:rPr>
              <a:t>Les friandises Haribo comme les </a:t>
            </a:r>
            <a:r>
              <a:rPr lang="fr-FR" sz="2400" dirty="0" err="1">
                <a:latin typeface="Candara" panose="020E0502030303020204" pitchFamily="34" charset="0"/>
              </a:rPr>
              <a:t>Gummibärchen</a:t>
            </a:r>
            <a:endParaRPr lang="fr-FR" sz="2400" dirty="0">
              <a:latin typeface="Candara" panose="020E0502030303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0DD59B-F4B6-7644-8187-6C984A34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786" y="4373880"/>
            <a:ext cx="4213013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19" y="1971675"/>
            <a:ext cx="3841001" cy="33917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770" y="611091"/>
            <a:ext cx="9258300" cy="9230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s-IS" sz="3100" b="1" dirty="0">
                <a:solidFill>
                  <a:schemeClr val="tx1"/>
                </a:solidFill>
                <a:latin typeface="Candara" panose="020E0502030303020204" pitchFamily="34" charset="0"/>
                <a:ea typeface="Al Bayan Plain" charset="-78"/>
                <a:cs typeface="Al Bayan Plain" charset="-78"/>
              </a:rPr>
              <a:t>Tous amoureux du foot, quatre fois champions du monde</a:t>
            </a:r>
            <a:endParaRPr lang="fr-FR" sz="3100" b="1" dirty="0">
              <a:solidFill>
                <a:schemeClr val="tx1"/>
              </a:solidFill>
              <a:latin typeface="Candara" panose="020E0502030303020204" pitchFamily="34" charset="0"/>
              <a:ea typeface="Al Bayan Plain" charset="-78"/>
              <a:cs typeface="Al Bayan Plain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82A4C9-972C-8446-B7E7-73CDF81691F4}"/>
              </a:ext>
            </a:extLst>
          </p:cNvPr>
          <p:cNvSpPr txBox="1"/>
          <p:nvPr/>
        </p:nvSpPr>
        <p:spPr>
          <a:xfrm>
            <a:off x="2343150" y="5972175"/>
            <a:ext cx="658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https://www.youtube.com/watch?v=-PkfKZLAaLk</a:t>
            </a:r>
            <a:endParaRPr lang="fr-FR" sz="2400" dirty="0">
              <a:latin typeface="Candara" panose="020E0502030303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0A47AD-0EC9-5941-BAC7-EF8C01FEBD38}"/>
              </a:ext>
            </a:extLst>
          </p:cNvPr>
          <p:cNvSpPr txBox="1"/>
          <p:nvPr/>
        </p:nvSpPr>
        <p:spPr>
          <a:xfrm>
            <a:off x="826770" y="4609969"/>
            <a:ext cx="359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Beaucoup de joueurs français sont au FC Bayern! Ecoute cette interview. Chapeau Corentin!</a:t>
            </a:r>
          </a:p>
        </p:txBody>
      </p:sp>
    </p:spTree>
    <p:extLst>
      <p:ext uri="{BB962C8B-B14F-4D97-AF65-F5344CB8AC3E}">
        <p14:creationId xmlns:p14="http://schemas.microsoft.com/office/powerpoint/2010/main" val="8065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358" y="603919"/>
            <a:ext cx="7024744" cy="639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  <a:ea typeface="Al Bayan" charset="-78"/>
                <a:cs typeface="Al Bayan" charset="-78"/>
              </a:rPr>
              <a:t>Tu aimes la musique classique?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6995" y="1667600"/>
            <a:ext cx="8017815" cy="4387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Beaucoup de compositeurs célèbres sont Allemands ou Autrichiens: Beethoven, Mozart , Wagner</a:t>
            </a:r>
            <a:r>
              <a:rPr lang="is-IS" sz="2400" dirty="0"/>
              <a:t>…. Sais-tu que c‘est Beethoven qui a composé l‘hymne européen? Ecoute! </a:t>
            </a:r>
          </a:p>
          <a:p>
            <a:pPr marL="0" indent="0" algn="just">
              <a:buNone/>
            </a:pPr>
            <a:r>
              <a:rPr lang="is-I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https://youtu.be/t6Z2hlwWk4w</a:t>
            </a:r>
            <a:endParaRPr lang="is-I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24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fr-FR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/7lC1lRz5Z_s 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https://youtu.be/DuPORGhKjCw</a:t>
            </a:r>
            <a:endParaRPr lang="fr-FR" sz="24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899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535" y="318857"/>
            <a:ext cx="3806242" cy="2234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  <a:cs typeface="Andale Mono"/>
              </a:rPr>
              <a:t>Dans le Top 10 au printemps 2020 le rappeur Capital Bra. </a:t>
            </a:r>
            <a:b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  <a:cs typeface="Andale Mono"/>
              </a:rPr>
            </a:br>
            <a: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  <a:cs typeface="Andale Mono"/>
              </a:rPr>
              <a:t>Un autre style </a:t>
            </a:r>
            <a: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  <a:cs typeface="Andale Mono"/>
                <a:sym typeface="Wingdings" pitchFamily="2" charset="2"/>
              </a:rPr>
              <a:t></a:t>
            </a:r>
            <a:b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  <a:cs typeface="Andale Mono"/>
                <a:sym typeface="Wingdings" pitchFamily="2" charset="2"/>
              </a:rPr>
            </a:br>
            <a:endParaRPr lang="fr-FR" sz="3200" dirty="0">
              <a:solidFill>
                <a:schemeClr val="tx1"/>
              </a:solidFill>
              <a:latin typeface="Candara" panose="020E0502030303020204" pitchFamily="34" charset="0"/>
              <a:cs typeface="Andale Mono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67493" y="1594886"/>
            <a:ext cx="6777317" cy="4237744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>
              <a:hlinkClick r:id="rId3"/>
            </a:endParaRPr>
          </a:p>
          <a:p>
            <a:endParaRPr lang="fr-FR" dirty="0">
              <a:hlinkClick r:id="rId3"/>
            </a:endParaRPr>
          </a:p>
          <a:p>
            <a:endParaRPr lang="fr-FR" dirty="0">
              <a:hlinkClick r:id="rId3"/>
            </a:endParaRPr>
          </a:p>
          <a:p>
            <a:endParaRPr lang="fr-FR" dirty="0">
              <a:hlinkClick r:id="rId3"/>
            </a:endParaRPr>
          </a:p>
          <a:p>
            <a:r>
              <a:rPr lang="fr-FR" dirty="0">
                <a:hlinkClick r:id="rId4"/>
              </a:rPr>
              <a:t>https://youtu.be/IvGBZaprpWE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9A4851-2E62-6745-AAAD-34A65F6BF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044" y="1025370"/>
            <a:ext cx="4206463" cy="27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B0299-24BE-9040-8839-2CA047D776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Candara" panose="020E0502030303020204" pitchFamily="34" charset="0"/>
              </a:rPr>
              <a:t>L’Allemagne avec Scooby-Doo!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264375D-34C6-DD4C-B978-85112DEF2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015" y="2695426"/>
            <a:ext cx="7507306" cy="38814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78B3ABF-6BC3-9947-B5B6-7F9438AB7C43}"/>
              </a:ext>
            </a:extLst>
          </p:cNvPr>
          <p:cNvSpPr txBox="1"/>
          <p:nvPr/>
        </p:nvSpPr>
        <p:spPr>
          <a:xfrm>
            <a:off x="3133493" y="1550020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https://youtu.be/hXtrUG3lZpw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6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99</TotalTime>
  <Words>558</Words>
  <Application>Microsoft Macintosh PowerPoint</Application>
  <PresentationFormat>Grand écran</PresentationFormat>
  <Paragraphs>79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Apple Chancery</vt:lpstr>
      <vt:lpstr>Arial</vt:lpstr>
      <vt:lpstr>Calibri</vt:lpstr>
      <vt:lpstr>Candara</vt:lpstr>
      <vt:lpstr>Trebuchet MS</vt:lpstr>
      <vt:lpstr>Wingdings 3</vt:lpstr>
      <vt:lpstr>Facette</vt:lpstr>
      <vt:lpstr>RENTRÉE 2020  une deuxième langue à choisir   Pourquoi pas l’allemand?   </vt:lpstr>
      <vt:lpstr>L’allemand c’est</vt:lpstr>
      <vt:lpstr>L’allemand c’est pas si sorcier!</vt:lpstr>
      <vt:lpstr> L’Allemagne est notre voisine </vt:lpstr>
      <vt:lpstr>On connaît beaucoup de ses produits</vt:lpstr>
      <vt:lpstr>Tous amoureux du foot, quatre fois champions du monde</vt:lpstr>
      <vt:lpstr>Tu aimes la musique classique?</vt:lpstr>
      <vt:lpstr>Dans le Top 10 au printemps 2020 le rappeur Capital Bra.  Un autre style  </vt:lpstr>
      <vt:lpstr>L’Allemagne avec Scooby-Doo!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2020  une deuxième langue à choisir   Pourquoi pas l’allemand?</dc:title>
  <dc:creator>Noémie Keunebroek</dc:creator>
  <cp:lastModifiedBy>Noémie Keunebroek</cp:lastModifiedBy>
  <cp:revision>8</cp:revision>
  <dcterms:created xsi:type="dcterms:W3CDTF">2020-06-05T09:56:05Z</dcterms:created>
  <dcterms:modified xsi:type="dcterms:W3CDTF">2020-06-19T08:52:54Z</dcterms:modified>
</cp:coreProperties>
</file>